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3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3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jp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3538A-54C9-48E9-9EAA-17FFC91F3C76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45E2E-902B-4835-AD12-5825173A61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06FE35-A3A6-446C-F872-7140E3DD6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4B7FD07-4B0F-E90C-2B5F-947BDDDBA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20CEF8-1CCD-632C-9710-9A4C3EAA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CCC12F-57FE-6816-D3CF-A2E27F4C4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BBC56A-1BE2-4E4A-1286-ED563664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17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CA04F0-3691-59A6-C0CD-A3630FF5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60AEE49-6147-E3D2-94F6-6751BD22C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CB6ADB-A668-96FB-1C48-2C4F2AFB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95FA59-843F-19DB-A4B9-819F29A0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022590-9F30-9F7B-798D-D36F4620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67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F611A1-92E1-6717-3B75-3F8D537E2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13648-0187-6EF3-9A50-EBAD7169A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8B22A6-4A04-1827-AA46-C3229FC5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E2C244-5E7A-0CC5-EB24-EF71BCA1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8538440-4F9F-6220-0F5B-4652505F9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63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347CD6-2D65-7F21-D49B-017E5F22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0D39D7-CA37-720B-6CF4-DAD79AC0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A2914E-677A-71D2-1F69-765EF816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451B33-CC40-2189-0FC1-E5FAA036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361FAB-0E6E-0A24-6275-58C808278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095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C74250-1205-C20A-CC18-A3A70BE5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2E1328-932F-6A5B-18D6-DEA069BCF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D51CC-39C2-AF20-5A25-FB35D48D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5CAEBA-6B9F-7CCD-49F8-16A74794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4539F7-2D89-FBC1-164C-8E1672C7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48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6A69B1-4A12-929F-BBA2-9F9EDFDB5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6CD843-F984-C506-693D-AF3F6D3A3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042F86-B36B-FD11-8D4B-3786881D5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DE38-7E44-6847-5CBC-9865EF09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4F5235-ECC6-40D6-A6B8-0AA14A491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B932D9D-0C28-4A87-9715-C8A21AB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50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4DFCE6-FD2E-DF4E-9712-4CC6491F2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49E042-97A0-3253-DFE7-8F79453A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33CCC3-AE4B-0B3D-5010-FC4F6B5B6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FBD99EA-438F-FB02-3557-4DD8EF8CD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1F0BC-AD7C-390D-1B6A-B9BA8DC3B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56AD5DC-8A2D-393F-3890-0803E81C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B7E6E7-6330-5EEB-BE9A-ECE70485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2F5D37-3D33-FD5E-EF7B-9553D6E7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360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30E1FD-9E6B-3F83-492F-2233B0A5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66BD41-0902-A7B4-61A0-345F63F4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3DCB2C2-5474-317F-1D25-F141DF978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F2D9D32-3C15-193D-C334-4F016453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088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4870AA3-9A9D-F411-373D-56FD58ED6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EDB0E5-A3F3-5A4C-ED82-43A57230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FFCDA1-5362-5A71-EE7B-1EFD5747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81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FB7E03-67C7-3602-C4F1-D483765F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C2F8FA-508F-4EE4-7D59-2FFCD334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422E7-7799-710A-85DE-2E805C027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F984B0-520F-751C-735A-2F3C568B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82BA2D5-65B9-431A-021E-6A5E2A47C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8E05E0-4C43-7092-C172-C91FFFD3D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9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0EC58-4C27-A5B4-16E9-8E2D21E9A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1523ADD-FB48-B580-95AD-87F46B21D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08AD46E-10F1-C8F4-5084-9A1BF1911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13C198-B689-CB35-8582-FAB6E306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B53659-05DA-076B-E7FC-25E1472F5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D9E9A9-17DA-97A8-7A9F-F19A2F09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1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E33EA-FACD-2253-2A87-E393621C2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BC395-2FBD-B421-B23B-0153A42CF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0CB38B-C6B4-2CA4-C0BC-432203B31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85957-4428-4D2A-945A-2E4223A80275}" type="datetimeFigureOut">
              <a:rPr kumimoji="1" lang="ja-JP" altLang="en-US" smtClean="0"/>
              <a:t>2024/5/9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8EA489-A07C-3747-9CF5-04F86863A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936F66-141E-45D4-BB34-B46B0F203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2F3600-D390-4DD9-A2B9-64A45CE183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989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image" Target="../media/image1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9.png"/><Relationship Id="rId7" Type="http://schemas.microsoft.com/office/2007/relationships/hdphoto" Target="../media/hdphoto1.wdp"/><Relationship Id="rId12" Type="http://schemas.openxmlformats.org/officeDocument/2006/relationships/image" Target="../media/image21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20.png"/><Relationship Id="rId5" Type="http://schemas.openxmlformats.org/officeDocument/2006/relationships/image" Target="../media/image17.png"/><Relationship Id="rId10" Type="http://schemas.openxmlformats.org/officeDocument/2006/relationships/image" Target="../media/image19.png"/><Relationship Id="rId4" Type="http://schemas.openxmlformats.org/officeDocument/2006/relationships/image" Target="../media/image16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3.jpg"/><Relationship Id="rId7" Type="http://schemas.openxmlformats.org/officeDocument/2006/relationships/image" Target="../media/image11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4.jpe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FA5C8D7-FA6C-B6AC-D274-7AC74BE5EF7C}"/>
              </a:ext>
            </a:extLst>
          </p:cNvPr>
          <p:cNvSpPr txBox="1"/>
          <p:nvPr/>
        </p:nvSpPr>
        <p:spPr>
          <a:xfrm>
            <a:off x="2073103" y="1428452"/>
            <a:ext cx="804579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</a:t>
            </a:r>
            <a:r>
              <a:rPr lang="ja-JP" altLang="en-US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  <a:r>
              <a:rPr lang="en-US" altLang="ja-JP" sz="8800" b="1" dirty="0">
                <a:solidFill>
                  <a:schemeClr val="bg1"/>
                </a:solidFill>
                <a:effectLst>
                  <a:glow rad="889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SUITON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24E695C-6690-2840-5542-F09AA3F933C8}"/>
              </a:ext>
            </a:extLst>
          </p:cNvPr>
          <p:cNvSpPr txBox="1"/>
          <p:nvPr/>
        </p:nvSpPr>
        <p:spPr>
          <a:xfrm>
            <a:off x="9192998" y="4857293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チーム四</a:t>
            </a:r>
            <a:r>
              <a:rPr lang="en-US" altLang="ja-JP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C7D9FFE-8DCF-1288-C4DD-9AC5888E35DC}"/>
              </a:ext>
            </a:extLst>
          </p:cNvPr>
          <p:cNvSpPr txBox="1"/>
          <p:nvPr/>
        </p:nvSpPr>
        <p:spPr>
          <a:xfrm>
            <a:off x="4700424" y="2875002"/>
            <a:ext cx="27911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6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企画書</a:t>
            </a:r>
            <a:endParaRPr lang="en-US" altLang="ja-JP" sz="6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5EC7F53-57D2-E05B-697D-A0D5D8C551C5}"/>
              </a:ext>
            </a:extLst>
          </p:cNvPr>
          <p:cNvSpPr txBox="1"/>
          <p:nvPr/>
        </p:nvSpPr>
        <p:spPr>
          <a:xfrm>
            <a:off x="8515971" y="5951385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石原 颯馬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7980D-402B-7C9A-50C8-5F9827929237}"/>
              </a:ext>
            </a:extLst>
          </p:cNvPr>
          <p:cNvSpPr txBox="1"/>
          <p:nvPr/>
        </p:nvSpPr>
        <p:spPr>
          <a:xfrm>
            <a:off x="8515971" y="6366883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奥定 伊吹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4AC29FA-9CFA-569F-44B8-B63CDFE21016}"/>
              </a:ext>
            </a:extLst>
          </p:cNvPr>
          <p:cNvSpPr txBox="1"/>
          <p:nvPr/>
        </p:nvSpPr>
        <p:spPr>
          <a:xfrm>
            <a:off x="8515970" y="5490676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相馬 靜雅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640B4D-5250-A054-6420-44732E8B28BB}"/>
              </a:ext>
            </a:extLst>
          </p:cNvPr>
          <p:cNvSpPr txBox="1"/>
          <p:nvPr/>
        </p:nvSpPr>
        <p:spPr>
          <a:xfrm>
            <a:off x="10253145" y="6367839"/>
            <a:ext cx="17331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堀川 萩大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684618-6981-F72D-4E70-40A18FB9F75A}"/>
              </a:ext>
            </a:extLst>
          </p:cNvPr>
          <p:cNvSpPr txBox="1"/>
          <p:nvPr/>
        </p:nvSpPr>
        <p:spPr>
          <a:xfrm>
            <a:off x="10249138" y="595329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日野澤 匠泉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1703CC5-D544-0034-0222-781CD1E4AAEF}"/>
              </a:ext>
            </a:extLst>
          </p:cNvPr>
          <p:cNvSpPr txBox="1"/>
          <p:nvPr/>
        </p:nvSpPr>
        <p:spPr>
          <a:xfrm>
            <a:off x="10249139" y="5490676"/>
            <a:ext cx="2048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澗口 将太郎</a:t>
            </a:r>
            <a:endParaRPr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862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3BCA140-E1A1-A98A-9CA9-224EB526A850}"/>
              </a:ext>
            </a:extLst>
          </p:cNvPr>
          <p:cNvSpPr txBox="1"/>
          <p:nvPr/>
        </p:nvSpPr>
        <p:spPr>
          <a:xfrm>
            <a:off x="4721264" y="0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コンセプト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2F303F2-093D-9CA0-C22C-9B8A3C382339}"/>
              </a:ext>
            </a:extLst>
          </p:cNvPr>
          <p:cNvSpPr txBox="1"/>
          <p:nvPr/>
        </p:nvSpPr>
        <p:spPr>
          <a:xfrm>
            <a:off x="3381891" y="6174330"/>
            <a:ext cx="2714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ターゲット層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271E8B4-A6A4-9B3D-AE4D-7E7433E3C8FA}"/>
              </a:ext>
            </a:extLst>
          </p:cNvPr>
          <p:cNvSpPr txBox="1"/>
          <p:nvPr/>
        </p:nvSpPr>
        <p:spPr>
          <a:xfrm>
            <a:off x="6095999" y="6174329"/>
            <a:ext cx="47503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NINJA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が好きな海外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20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代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C859379-A88C-669A-71A9-8C72C7A2D81F}"/>
              </a:ext>
            </a:extLst>
          </p:cNvPr>
          <p:cNvSpPr txBox="1"/>
          <p:nvPr/>
        </p:nvSpPr>
        <p:spPr>
          <a:xfrm>
            <a:off x="2124399" y="827907"/>
            <a:ext cx="79432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超圧倒的すいとん体験 </a:t>
            </a:r>
            <a:endParaRPr kumimoji="1" lang="en-US" altLang="ja-JP" sz="5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5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～配達を添えて～</a:t>
            </a:r>
          </a:p>
        </p:txBody>
      </p:sp>
    </p:spTree>
    <p:extLst>
      <p:ext uri="{BB962C8B-B14F-4D97-AF65-F5344CB8AC3E}">
        <p14:creationId xmlns:p14="http://schemas.microsoft.com/office/powerpoint/2010/main" val="340879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 l="-13000" t="-10000" r="-12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051BD7-B107-39D0-6A98-153AB77A27B3}"/>
              </a:ext>
            </a:extLst>
          </p:cNvPr>
          <p:cNvSpPr txBox="1"/>
          <p:nvPr/>
        </p:nvSpPr>
        <p:spPr>
          <a:xfrm>
            <a:off x="5237370" y="870702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任務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9690163-4596-B027-33B7-6FBA91F8E7D8}"/>
              </a:ext>
            </a:extLst>
          </p:cNvPr>
          <p:cNvSpPr txBox="1"/>
          <p:nvPr/>
        </p:nvSpPr>
        <p:spPr>
          <a:xfrm>
            <a:off x="389889" y="2940704"/>
            <a:ext cx="4822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すいとんの術を駆使</a:t>
            </a:r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して</a:t>
            </a:r>
            <a:endParaRPr kumimoji="1" lang="ja-JP" altLang="en-US" sz="3200" b="1" dirty="0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4DC9F87-E2CF-67E0-7D80-3E890BC94BEC}"/>
              </a:ext>
            </a:extLst>
          </p:cNvPr>
          <p:cNvSpPr txBox="1"/>
          <p:nvPr/>
        </p:nvSpPr>
        <p:spPr>
          <a:xfrm>
            <a:off x="389889" y="3514040"/>
            <a:ext cx="6086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水路を利用して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運んでいくべし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C36AC1-40D0-0DB9-7D52-8B90E5A1C499}"/>
              </a:ext>
            </a:extLst>
          </p:cNvPr>
          <p:cNvSpPr txBox="1"/>
          <p:nvPr/>
        </p:nvSpPr>
        <p:spPr>
          <a:xfrm>
            <a:off x="389889" y="4087376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水には落とすべからず</a:t>
            </a:r>
            <a:endParaRPr kumimoji="1" lang="ja-JP" altLang="en-US" sz="3200" b="1" dirty="0">
              <a:solidFill>
                <a:srgbClr val="FF0000"/>
              </a:solidFill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4CDAAF8-7E84-71F0-6008-DDC42963A543}"/>
              </a:ext>
            </a:extLst>
          </p:cNvPr>
          <p:cNvSpPr txBox="1"/>
          <p:nvPr/>
        </p:nvSpPr>
        <p:spPr>
          <a:xfrm>
            <a:off x="389889" y="5223613"/>
            <a:ext cx="11567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城下町、渓谷の水をくぐりぬけ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依頼人まで無事届ける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ように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B6262D8-D1EA-1AD3-4D6E-A30E8EB7B958}"/>
              </a:ext>
            </a:extLst>
          </p:cNvPr>
          <p:cNvSpPr txBox="1"/>
          <p:nvPr/>
        </p:nvSpPr>
        <p:spPr>
          <a:xfrm>
            <a:off x="389889" y="1794032"/>
            <a:ext cx="6930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貴殿に</a:t>
            </a:r>
            <a:r>
              <a:rPr kumimoji="1" lang="ja-JP" altLang="en-US" sz="3200" b="1" dirty="0">
                <a:solidFill>
                  <a:srgbClr val="FF0000"/>
                </a:solidFill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荷物を運んで</a:t>
            </a:r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いただきたい。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70FE33C-E95C-8B77-862C-F61D9D939713}"/>
              </a:ext>
            </a:extLst>
          </p:cNvPr>
          <p:cNvSpPr txBox="1"/>
          <p:nvPr/>
        </p:nvSpPr>
        <p:spPr>
          <a:xfrm>
            <a:off x="389889" y="2367368"/>
            <a:ext cx="5665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ただし地上では危険が多い。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186253-5DB5-13E0-CB7D-1B1FD2AF9BED}"/>
              </a:ext>
            </a:extLst>
          </p:cNvPr>
          <p:cNvSpPr txBox="1"/>
          <p:nvPr/>
        </p:nvSpPr>
        <p:spPr>
          <a:xfrm>
            <a:off x="389889" y="4655592"/>
            <a:ext cx="8194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また、道中の障害物にも気を付けるべし。</a:t>
            </a:r>
          </a:p>
        </p:txBody>
      </p:sp>
      <p:pic>
        <p:nvPicPr>
          <p:cNvPr id="3" name="図 2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3BD5FC14-3E49-C500-F7D9-930DA28A6A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/>
          <a:stretch/>
        </p:blipFill>
        <p:spPr>
          <a:xfrm rot="1467686" flipH="1">
            <a:off x="7600009" y="3023880"/>
            <a:ext cx="849005" cy="1768393"/>
          </a:xfrm>
          <a:prstGeom prst="rect">
            <a:avLst/>
          </a:prstGeom>
          <a:effectLst>
            <a:glow rad="63500">
              <a:schemeClr val="accent4">
                <a:lumMod val="20000"/>
                <a:lumOff val="8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221DCC0-53ED-0C2B-CDA3-213EF699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5401" flipV="1">
            <a:off x="8120557" y="2422370"/>
            <a:ext cx="1343656" cy="6654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図 15" descr="カップ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37E2ABED-B845-2B44-0256-7DA4AA6665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0" r="55955"/>
          <a:stretch/>
        </p:blipFill>
        <p:spPr>
          <a:xfrm rot="1935000">
            <a:off x="9034931" y="1384581"/>
            <a:ext cx="764363" cy="8657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4C4EB08C-EC14-4C9B-60E3-7A939B83ED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2" r="36995"/>
          <a:stretch/>
        </p:blipFill>
        <p:spPr>
          <a:xfrm>
            <a:off x="10345232" y="1185526"/>
            <a:ext cx="975373" cy="2501222"/>
          </a:xfrm>
          <a:prstGeom prst="rect">
            <a:avLst/>
          </a:prstGeom>
          <a:effectLst>
            <a:glow rad="762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00DB7FF5-AC9A-D769-F27B-70DC94F2BE44}"/>
              </a:ext>
            </a:extLst>
          </p:cNvPr>
          <p:cNvSpPr/>
          <p:nvPr/>
        </p:nvSpPr>
        <p:spPr>
          <a:xfrm>
            <a:off x="10292577" y="3473634"/>
            <a:ext cx="1148589" cy="141505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68665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 descr="ゲーム画面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1B6B3FC8-F24C-7E66-BF7F-6B14C6816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036" y="1794508"/>
            <a:ext cx="8715376" cy="499933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FA3203-FA7E-FF9E-38DE-CBF47B351396}"/>
              </a:ext>
            </a:extLst>
          </p:cNvPr>
          <p:cNvSpPr txBox="1"/>
          <p:nvPr/>
        </p:nvSpPr>
        <p:spPr>
          <a:xfrm>
            <a:off x="4157007" y="39458"/>
            <a:ext cx="3978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ゲーム画面イメージ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2EA425-3664-8F29-D439-83B60635E81B}"/>
              </a:ext>
            </a:extLst>
          </p:cNvPr>
          <p:cNvSpPr txBox="1"/>
          <p:nvPr/>
        </p:nvSpPr>
        <p:spPr>
          <a:xfrm>
            <a:off x="3602117" y="944546"/>
            <a:ext cx="1659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操作方法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DF02366-C931-2A73-90B7-4FAF3FF2D90A}"/>
              </a:ext>
            </a:extLst>
          </p:cNvPr>
          <p:cNvSpPr txBox="1"/>
          <p:nvPr/>
        </p:nvSpPr>
        <p:spPr>
          <a:xfrm>
            <a:off x="5597812" y="886205"/>
            <a:ext cx="54938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移動　空気を出す　ワザ</a:t>
            </a:r>
            <a:endParaRPr lang="ja-JP" altLang="en-US" sz="36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97035CF-198E-56F4-777E-8E230687BBF3}"/>
              </a:ext>
            </a:extLst>
          </p:cNvPr>
          <p:cNvSpPr txBox="1"/>
          <p:nvPr/>
        </p:nvSpPr>
        <p:spPr>
          <a:xfrm>
            <a:off x="7334774" y="5861518"/>
            <a:ext cx="553357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C69CB63-FF08-3512-BAB7-818C418B85C3}"/>
              </a:ext>
            </a:extLst>
          </p:cNvPr>
          <p:cNvSpPr txBox="1"/>
          <p:nvPr/>
        </p:nvSpPr>
        <p:spPr>
          <a:xfrm>
            <a:off x="7334774" y="3018223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16BCE68-DB88-3C61-099D-50F00EC486FD}"/>
              </a:ext>
            </a:extLst>
          </p:cNvPr>
          <p:cNvSpPr txBox="1"/>
          <p:nvPr/>
        </p:nvSpPr>
        <p:spPr>
          <a:xfrm>
            <a:off x="8639700" y="17205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AEB4289-3323-3770-88DE-F0957B72A8E7}"/>
              </a:ext>
            </a:extLst>
          </p:cNvPr>
          <p:cNvSpPr txBox="1"/>
          <p:nvPr/>
        </p:nvSpPr>
        <p:spPr>
          <a:xfrm>
            <a:off x="8639700" y="212551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10E4C5E-59CC-3FC2-1128-AD78BA3DE203}"/>
              </a:ext>
            </a:extLst>
          </p:cNvPr>
          <p:cNvSpPr txBox="1"/>
          <p:nvPr/>
        </p:nvSpPr>
        <p:spPr>
          <a:xfrm>
            <a:off x="3602117" y="199224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0B15427-BE13-C133-0E9C-39DB6FB2EC45}"/>
              </a:ext>
            </a:extLst>
          </p:cNvPr>
          <p:cNvSpPr txBox="1"/>
          <p:nvPr/>
        </p:nvSpPr>
        <p:spPr>
          <a:xfrm>
            <a:off x="36748" y="-88359"/>
            <a:ext cx="2784917" cy="461665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① プレイヤー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F1D34A4-C09A-6234-D8C3-5F0BB3AA31ED}"/>
              </a:ext>
            </a:extLst>
          </p:cNvPr>
          <p:cNvSpPr txBox="1"/>
          <p:nvPr/>
        </p:nvSpPr>
        <p:spPr>
          <a:xfrm>
            <a:off x="10838" y="766919"/>
            <a:ext cx="3121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　荷物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8F47B6D-F709-8013-D551-FF78849373F0}"/>
              </a:ext>
            </a:extLst>
          </p:cNvPr>
          <p:cNvSpPr txBox="1"/>
          <p:nvPr/>
        </p:nvSpPr>
        <p:spPr>
          <a:xfrm>
            <a:off x="0" y="1947786"/>
            <a:ext cx="294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③　時間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B03604C8-F9E2-F0FD-9D88-6570C70B265A}"/>
              </a:ext>
            </a:extLst>
          </p:cNvPr>
          <p:cNvSpPr txBox="1"/>
          <p:nvPr/>
        </p:nvSpPr>
        <p:spPr>
          <a:xfrm>
            <a:off x="10838" y="3141333"/>
            <a:ext cx="3099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④　評価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E7DDCFB-27A8-0E8F-E6D5-5411C887B5F8}"/>
              </a:ext>
            </a:extLst>
          </p:cNvPr>
          <p:cNvSpPr txBox="1"/>
          <p:nvPr/>
        </p:nvSpPr>
        <p:spPr>
          <a:xfrm>
            <a:off x="-54779" y="4378316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⑤　判定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D8376A6-8DE2-AA73-3610-BCFDC93AE14E}"/>
              </a:ext>
            </a:extLst>
          </p:cNvPr>
          <p:cNvSpPr txBox="1"/>
          <p:nvPr/>
        </p:nvSpPr>
        <p:spPr>
          <a:xfrm>
            <a:off x="0" y="304993"/>
            <a:ext cx="3121183" cy="523220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実際に動かすキャラクター、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前に進んでゴールを目指す。</a:t>
            </a:r>
            <a:endParaRPr lang="en-US" altLang="ja-JP" sz="1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72F517C-6123-AD14-9ACA-FCA78DDEEAD4}"/>
              </a:ext>
            </a:extLst>
          </p:cNvPr>
          <p:cNvSpPr txBox="1"/>
          <p:nvPr/>
        </p:nvSpPr>
        <p:spPr>
          <a:xfrm>
            <a:off x="-11221" y="1175951"/>
            <a:ext cx="3121183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空気で運ぶ対象物。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上下に調整しながら浮かせて運んでいく。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804814B-8BC1-5018-0827-9E84F3AEAC82}"/>
              </a:ext>
            </a:extLst>
          </p:cNvPr>
          <p:cNvSpPr txBox="1"/>
          <p:nvPr/>
        </p:nvSpPr>
        <p:spPr>
          <a:xfrm>
            <a:off x="-192" y="2389817"/>
            <a:ext cx="3121183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ゴールまでの時間。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制限時間ではなくゴール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するまで増え続ける。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9B53885-D777-CB16-499B-9276A313E338}"/>
              </a:ext>
            </a:extLst>
          </p:cNvPr>
          <p:cNvSpPr txBox="1"/>
          <p:nvPr/>
        </p:nvSpPr>
        <p:spPr>
          <a:xfrm>
            <a:off x="-34822" y="3599952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ワザやニアミスで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増えるスコア。最終的な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クリアランクに繋がる。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4DFC0F68-1619-A382-5773-5DEA384A2F3C}"/>
              </a:ext>
            </a:extLst>
          </p:cNvPr>
          <p:cNvSpPr txBox="1"/>
          <p:nvPr/>
        </p:nvSpPr>
        <p:spPr>
          <a:xfrm>
            <a:off x="-54779" y="4811345"/>
            <a:ext cx="3769816" cy="861774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ワザやニアミスの完璧度を判定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よりギリギリを、より高難易度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に挑戦すると高い評価を貰える。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0A9D362-2251-379F-4753-E78F47E3B066}"/>
              </a:ext>
            </a:extLst>
          </p:cNvPr>
          <p:cNvSpPr txBox="1"/>
          <p:nvPr/>
        </p:nvSpPr>
        <p:spPr>
          <a:xfrm>
            <a:off x="4222839" y="4347538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E2AA6B5-4CED-8D49-C1BB-A030CC2FDF1A}"/>
              </a:ext>
            </a:extLst>
          </p:cNvPr>
          <p:cNvSpPr txBox="1"/>
          <p:nvPr/>
        </p:nvSpPr>
        <p:spPr>
          <a:xfrm>
            <a:off x="9936284" y="2515463"/>
            <a:ext cx="553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6055138-7B64-3D65-394E-FA52CE7AFA1A}"/>
              </a:ext>
            </a:extLst>
          </p:cNvPr>
          <p:cNvSpPr txBox="1"/>
          <p:nvPr/>
        </p:nvSpPr>
        <p:spPr>
          <a:xfrm>
            <a:off x="-54779" y="5570229"/>
            <a:ext cx="2967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⑥　</a:t>
            </a:r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距離</a:t>
            </a:r>
            <a:endParaRPr kumimoji="1" lang="ja-JP" altLang="en-US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AA3C910-B0A8-996D-CB11-D4E4F7FA2DC9}"/>
              </a:ext>
            </a:extLst>
          </p:cNvPr>
          <p:cNvSpPr txBox="1"/>
          <p:nvPr/>
        </p:nvSpPr>
        <p:spPr>
          <a:xfrm>
            <a:off x="-57620" y="5953851"/>
            <a:ext cx="3769816" cy="830997"/>
          </a:xfrm>
          <a:prstGeom prst="rect">
            <a:avLst/>
          </a:prstGeom>
          <a:noFill/>
          <a:effectLst>
            <a:glow rad="101600">
              <a:schemeClr val="bg1">
                <a:alpha val="6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ゴールまでの距離。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進んだ距離を反映させるような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数値と見た目の</a:t>
            </a:r>
            <a:r>
              <a:rPr lang="en-US" altLang="ja-JP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UI</a:t>
            </a:r>
            <a:r>
              <a:rPr lang="ja-JP" altLang="en-US" sz="16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もある。</a:t>
            </a:r>
            <a:endParaRPr lang="en-US" altLang="ja-JP" sz="16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6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7E277EF-4BEB-37FB-5693-99D25A43C49F}"/>
              </a:ext>
            </a:extLst>
          </p:cNvPr>
          <p:cNvSpPr txBox="1"/>
          <p:nvPr/>
        </p:nvSpPr>
        <p:spPr>
          <a:xfrm>
            <a:off x="3656069" y="0"/>
            <a:ext cx="4879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指南書① 己を知れ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D8DE8C5-CC83-707E-EFD3-14F3BFEAB450}"/>
              </a:ext>
            </a:extLst>
          </p:cNvPr>
          <p:cNvSpPr txBox="1"/>
          <p:nvPr/>
        </p:nvSpPr>
        <p:spPr>
          <a:xfrm>
            <a:off x="304670" y="662224"/>
            <a:ext cx="6508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空気は常に出ているわけではない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35B9F79-B8A7-1EEF-15FF-0051A6F425FF}"/>
              </a:ext>
            </a:extLst>
          </p:cNvPr>
          <p:cNvSpPr txBox="1"/>
          <p:nvPr/>
        </p:nvSpPr>
        <p:spPr>
          <a:xfrm>
            <a:off x="264916" y="5361801"/>
            <a:ext cx="3026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自身のタイミングで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吹いて浮かせ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45CE32D-4359-11B3-C669-E2AD5468F97F}"/>
              </a:ext>
            </a:extLst>
          </p:cNvPr>
          <p:cNvSpPr txBox="1"/>
          <p:nvPr/>
        </p:nvSpPr>
        <p:spPr>
          <a:xfrm>
            <a:off x="3858849" y="5361800"/>
            <a:ext cx="1763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出すか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出さないか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17FA371-901A-AAB4-6857-97AFB6D72082}"/>
              </a:ext>
            </a:extLst>
          </p:cNvPr>
          <p:cNvSpPr txBox="1"/>
          <p:nvPr/>
        </p:nvSpPr>
        <p:spPr>
          <a:xfrm>
            <a:off x="7040385" y="5200913"/>
            <a:ext cx="3974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まずは落ち着いてゆっくり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慣れたら素早く届けよ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46369B-A1FD-62B6-0BFE-3BF73F1AB2AE}"/>
              </a:ext>
            </a:extLst>
          </p:cNvPr>
          <p:cNvSpPr txBox="1"/>
          <p:nvPr/>
        </p:nvSpPr>
        <p:spPr>
          <a:xfrm>
            <a:off x="361096" y="6088559"/>
            <a:ext cx="117855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絶対に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荷物を落としてはいけない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ことを肝に銘じよ</a:t>
            </a: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C5D8380-499F-FD27-0F30-11E3E2284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20" y="32815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5D0AE9-0B45-8B2D-9FF5-DD99BCABF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928598" y="2598642"/>
            <a:ext cx="1094977" cy="424730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78E6F01-A4A1-B729-1405-044ECE1A7A8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67925" y="1179376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BEC33B-869C-C910-F28A-B0BE7982D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940" y="3290138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736FCD77-283E-F24B-13C8-2417A4DEB93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4042108" y="1601126"/>
            <a:ext cx="896810" cy="845587"/>
          </a:xfrm>
          <a:prstGeom prst="rect">
            <a:avLst/>
          </a:prstGeom>
        </p:spPr>
      </p:pic>
      <p:pic>
        <p:nvPicPr>
          <p:cNvPr id="17" name="図 16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D17BBE7-C125-6BC9-98F9-F5B6E6C53A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3907065" y="212996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7B35AA07-0FE4-1B20-3D37-784B0DCB4D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7265034" y="52697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ED12CD57-EB25-B139-8C01-8F2217F2BBF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5998823" y="2596140"/>
            <a:ext cx="1069463" cy="845587"/>
          </a:xfrm>
          <a:prstGeom prst="rect">
            <a:avLst/>
          </a:prstGeom>
        </p:spPr>
      </p:pic>
      <p:pic>
        <p:nvPicPr>
          <p:cNvPr id="20" name="図 19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E3C461D3-D387-1295-A952-7FC56BEE0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90502" y="1835854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0031206B-220C-F774-173D-0B157D7B93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276425" y="1434167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6E1F59F-EB09-9508-6E81-EA7F9CB14FF8}"/>
              </a:ext>
            </a:extLst>
          </p:cNvPr>
          <p:cNvSpPr txBox="1"/>
          <p:nvPr/>
        </p:nvSpPr>
        <p:spPr>
          <a:xfrm>
            <a:off x="5918155" y="1390285"/>
            <a:ext cx="100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C000"/>
                </a:solidFill>
                <a:effectLst>
                  <a:glow rad="101600">
                    <a:schemeClr val="accent1">
                      <a:lumMod val="75000"/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Low</a:t>
            </a:r>
            <a:endParaRPr kumimoji="1" lang="ja-JP" altLang="en-US" sz="3600" b="1" dirty="0">
              <a:solidFill>
                <a:srgbClr val="FFC000"/>
              </a:solidFill>
              <a:effectLst>
                <a:glow rad="101600">
                  <a:schemeClr val="accent1">
                    <a:lumMod val="75000"/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5" name="図 2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007984C-EA5D-99C3-2A5D-132F1A9DA0D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701608">
            <a:off x="10967275" y="1519268"/>
            <a:ext cx="770222" cy="77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図 25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29ACB943-F0E3-30F6-6D16-B67C094203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21430491">
            <a:off x="6107268" y="3828380"/>
            <a:ext cx="4818936" cy="845587"/>
          </a:xfrm>
          <a:prstGeom prst="rect">
            <a:avLst/>
          </a:prstGeom>
        </p:spPr>
      </p:pic>
      <p:pic>
        <p:nvPicPr>
          <p:cNvPr id="27" name="図 26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AFA2809A-A306-06A0-5D76-FD21BE105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73271" y="2927739"/>
            <a:ext cx="1384469" cy="1722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図 2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71E0D64-39E5-2F76-E8D7-B19E7CD356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72643">
            <a:off x="11082070" y="2494425"/>
            <a:ext cx="747441" cy="289924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44BB2722-343C-B0EE-6662-7556C6F84CD1}"/>
              </a:ext>
            </a:extLst>
          </p:cNvPr>
          <p:cNvSpPr txBox="1"/>
          <p:nvPr/>
        </p:nvSpPr>
        <p:spPr>
          <a:xfrm>
            <a:off x="9201270" y="1993055"/>
            <a:ext cx="1140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b="1" dirty="0">
                <a:solidFill>
                  <a:srgbClr val="FFFF00"/>
                </a:solidFill>
                <a:effectLst>
                  <a:glow rad="101600">
                    <a:srgbClr val="FF000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High</a:t>
            </a:r>
            <a:endParaRPr kumimoji="1" lang="ja-JP" altLang="en-US" sz="3600" b="1" dirty="0">
              <a:solidFill>
                <a:srgbClr val="FFFF00"/>
              </a:solidFill>
              <a:effectLst>
                <a:glow rad="101600">
                  <a:srgbClr val="FF000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B23E53-92B9-D5B1-BB71-160AFE22D1AE}"/>
              </a:ext>
            </a:extLst>
          </p:cNvPr>
          <p:cNvSpPr txBox="1"/>
          <p:nvPr/>
        </p:nvSpPr>
        <p:spPr>
          <a:xfrm>
            <a:off x="7308122" y="762506"/>
            <a:ext cx="49776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泳ぐ速度は調整して進むべし</a:t>
            </a:r>
          </a:p>
        </p:txBody>
      </p:sp>
    </p:spTree>
    <p:extLst>
      <p:ext uri="{BB962C8B-B14F-4D97-AF65-F5344CB8AC3E}">
        <p14:creationId xmlns:p14="http://schemas.microsoft.com/office/powerpoint/2010/main" val="99090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8429A0-34E5-A640-DAD9-58C0420AD864}"/>
              </a:ext>
            </a:extLst>
          </p:cNvPr>
          <p:cNvSpPr txBox="1"/>
          <p:nvPr/>
        </p:nvSpPr>
        <p:spPr>
          <a:xfrm>
            <a:off x="377818" y="628476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荷物に息を吹きかけると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少しずつ上がっていく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5214CE9-019F-BA1D-555D-9166536BCA32}"/>
              </a:ext>
            </a:extLst>
          </p:cNvPr>
          <p:cNvSpPr txBox="1"/>
          <p:nvPr/>
        </p:nvSpPr>
        <p:spPr>
          <a:xfrm>
            <a:off x="8183811" y="694934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ただし高く上げすぎると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lang="ja-JP" altLang="en-US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落下速度が早い</a:t>
            </a:r>
            <a:r>
              <a:rPr lang="en-US" altLang="ja-JP" sz="2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en-US" altLang="ja-JP" sz="2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26F502-746B-D318-EEB7-3FE4ABA04630}"/>
              </a:ext>
            </a:extLst>
          </p:cNvPr>
          <p:cNvSpPr txBox="1"/>
          <p:nvPr/>
        </p:nvSpPr>
        <p:spPr>
          <a:xfrm>
            <a:off x="1627468" y="5970752"/>
            <a:ext cx="8937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適切な呼吸で</a:t>
            </a:r>
            <a:r>
              <a:rPr kumimoji="1" lang="ja-JP" altLang="en-US" sz="5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</a:t>
            </a:r>
            <a:r>
              <a:rPr kumimoji="1" lang="ja-JP" altLang="en-US" sz="44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と共</a:t>
            </a:r>
            <a:r>
              <a:rPr kumimoji="1" lang="ja-JP" altLang="en-US" sz="36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に先に進むべし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DBA58AB-DD64-1DEE-B592-6F698D875F81}"/>
              </a:ext>
            </a:extLst>
          </p:cNvPr>
          <p:cNvSpPr txBox="1"/>
          <p:nvPr/>
        </p:nvSpPr>
        <p:spPr>
          <a:xfrm>
            <a:off x="2685450" y="5152240"/>
            <a:ext cx="68210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上にあげれば上げるほど</a:t>
            </a:r>
            <a:endParaRPr kumimoji="1" lang="en-US" altLang="ja-JP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不安定になって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バランス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を崩れてしまう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D914340-610B-B8D8-BBA2-49B65ED99D63}"/>
              </a:ext>
            </a:extLst>
          </p:cNvPr>
          <p:cNvSpPr txBox="1"/>
          <p:nvPr/>
        </p:nvSpPr>
        <p:spPr>
          <a:xfrm>
            <a:off x="3392376" y="0"/>
            <a:ext cx="54072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②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 呼吸</a:t>
            </a:r>
            <a:r>
              <a:rPr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を操れ</a:t>
            </a:r>
            <a:endParaRPr kumimoji="1" lang="ja-JP" altLang="en-US" sz="40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75BB4058-5F17-BC95-BEB0-4E9642D0A4E2}"/>
              </a:ext>
            </a:extLst>
          </p:cNvPr>
          <p:cNvSpPr/>
          <p:nvPr/>
        </p:nvSpPr>
        <p:spPr>
          <a:xfrm rot="10800000">
            <a:off x="5315710" y="1818508"/>
            <a:ext cx="1267967" cy="2096166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4" name="図 3" descr="図形&#10;&#10;中程度の精度で自動的に生成された説明">
            <a:extLst>
              <a:ext uri="{FF2B5EF4-FFF2-40B4-BE49-F238E27FC236}">
                <a16:creationId xmlns:a16="http://schemas.microsoft.com/office/drawing/2014/main" id="{A5CD632C-C9D0-95B5-95B6-1C0C1E1FC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9549" y="1943659"/>
            <a:ext cx="780290" cy="2162729"/>
          </a:xfrm>
          <a:prstGeom prst="rect">
            <a:avLst/>
          </a:prstGeom>
        </p:spPr>
      </p:pic>
      <p:pic>
        <p:nvPicPr>
          <p:cNvPr id="8" name="図 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60FFE159-ED37-9851-3AC1-21DF57928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03593" y="3878572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E62E9DA-520C-D4A5-0E3B-770AAA8762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20379166">
            <a:off x="5539066" y="271376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1B8AE8F-26C4-C4E9-15DF-0BFDEB4AE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09731">
            <a:off x="5892512" y="2003893"/>
            <a:ext cx="596494" cy="600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F3A0093-A074-4DAF-5898-4A8992E6BE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8267424">
            <a:off x="4243379" y="822091"/>
            <a:ext cx="596494" cy="600344"/>
          </a:xfrm>
          <a:prstGeom prst="rect">
            <a:avLst/>
          </a:prstGeom>
          <a:effectLst>
            <a:glow rad="101600">
              <a:srgbClr val="FFFF00">
                <a:alpha val="91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図 16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5D0A3274-1954-BFF6-86BA-7A67264882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697436">
            <a:off x="4769778" y="1308062"/>
            <a:ext cx="925657" cy="486651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3FB59A5-B0D2-C01D-2312-FEBE90CA1B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848" y="4438454"/>
            <a:ext cx="1665344" cy="20716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光, 挿絵 が含まれている画像&#10;&#10;自動的に生成された説明">
            <a:extLst>
              <a:ext uri="{FF2B5EF4-FFF2-40B4-BE49-F238E27FC236}">
                <a16:creationId xmlns:a16="http://schemas.microsoft.com/office/drawing/2014/main" id="{4CF396D0-6A18-BF64-1396-9B7CFA3E715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66" r="40957" b="17334"/>
          <a:stretch/>
        </p:blipFill>
        <p:spPr>
          <a:xfrm rot="5400000">
            <a:off x="9387709" y="2259626"/>
            <a:ext cx="2096165" cy="845587"/>
          </a:xfrm>
          <a:prstGeom prst="rect">
            <a:avLst/>
          </a:prstGeom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B64DEE0-41B1-B18F-00B9-E3AA9907CAB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9818155" y="3295529"/>
            <a:ext cx="1166899" cy="11744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図 2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0C291BDD-1C05-A0A9-2EBB-D662F39694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7612151">
            <a:off x="9996376" y="1430187"/>
            <a:ext cx="879756" cy="8854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図 2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D4B0539B-987B-5C50-1327-7F519C655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97" y="4438454"/>
            <a:ext cx="1439785" cy="17910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図 2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2F778A8-D3C5-25C5-49C7-567FEC29E1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77532" y="3208844"/>
            <a:ext cx="1738186" cy="540083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図 2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F5E29E59-0A80-4121-371A-0B722ED58FC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137647" y="1538016"/>
            <a:ext cx="986490" cy="9928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図 30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D812049A-FDA8-1713-B92E-E97BE86A38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1810838">
            <a:off x="1141703" y="3174587"/>
            <a:ext cx="928607" cy="934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9395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B9F5E6DE-7253-17C2-ABB4-E5593E9065E9}"/>
              </a:ext>
            </a:extLst>
          </p:cNvPr>
          <p:cNvSpPr/>
          <p:nvPr/>
        </p:nvSpPr>
        <p:spPr>
          <a:xfrm flipH="1">
            <a:off x="14743" y="2731888"/>
            <a:ext cx="5292052" cy="2333998"/>
          </a:xfrm>
          <a:prstGeom prst="rtTriangle">
            <a:avLst/>
          </a:prstGeom>
          <a:solidFill>
            <a:schemeClr val="accent4">
              <a:lumMod val="20000"/>
              <a:lumOff val="80000"/>
              <a:alpha val="38000"/>
            </a:schemeClr>
          </a:solidFill>
          <a:ln>
            <a:solidFill>
              <a:schemeClr val="accent1">
                <a:shade val="15000"/>
                <a:alpha val="37000"/>
              </a:schemeClr>
            </a:solidFill>
          </a:ln>
          <a:effectLst>
            <a:outerShdw blurRad="50800" dist="38100" dir="2700000" algn="tl" rotWithShape="0">
              <a:schemeClr val="accent4">
                <a:lumMod val="20000"/>
                <a:lumOff val="8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11" name="図 10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4960C446-446B-2B9E-1176-EDFFAD4A6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955156" y="3037180"/>
            <a:ext cx="1067439" cy="1327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2A72B84-8B64-FC10-6AB6-F9973A28D7DB}"/>
              </a:ext>
            </a:extLst>
          </p:cNvPr>
          <p:cNvSpPr txBox="1"/>
          <p:nvPr/>
        </p:nvSpPr>
        <p:spPr>
          <a:xfrm>
            <a:off x="-61021" y="844399"/>
            <a:ext cx="6353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荷物にはそれぞれ重さがある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908E0EE-C58A-1953-94EA-527DFEF660D6}"/>
              </a:ext>
            </a:extLst>
          </p:cNvPr>
          <p:cNvSpPr txBox="1"/>
          <p:nvPr/>
        </p:nvSpPr>
        <p:spPr>
          <a:xfrm>
            <a:off x="6042756" y="4762575"/>
            <a:ext cx="31341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道中には障害物が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D136094-A588-C006-1051-350704577A50}"/>
              </a:ext>
            </a:extLst>
          </p:cNvPr>
          <p:cNvSpPr txBox="1"/>
          <p:nvPr/>
        </p:nvSpPr>
        <p:spPr>
          <a:xfrm>
            <a:off x="3803788" y="1574340"/>
            <a:ext cx="2031325" cy="646331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noFill/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glow rad="63500">
                    <a:schemeClr val="tx1"/>
                  </a:glow>
                  <a:outerShdw dist="38100" dir="2700000" algn="tl" rotWithShape="0">
                    <a:schemeClr val="accent2">
                      <a:lumMod val="50000"/>
                    </a:schemeClr>
                  </a:outerShdw>
                </a:effectLst>
                <a:latin typeface="+mn-ea"/>
              </a:rPr>
              <a:t>落下速度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497BAFE-B7FC-6C81-9ECA-690F18696B71}"/>
              </a:ext>
            </a:extLst>
          </p:cNvPr>
          <p:cNvSpPr txBox="1"/>
          <p:nvPr/>
        </p:nvSpPr>
        <p:spPr>
          <a:xfrm>
            <a:off x="8313906" y="5198412"/>
            <a:ext cx="3871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物によっては空気も</a:t>
            </a:r>
            <a:r>
              <a:rPr kumimoji="1" lang="en-US" altLang="ja-JP" sz="28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63CA5E1-10FE-5D1B-EC01-C30357194E00}"/>
              </a:ext>
            </a:extLst>
          </p:cNvPr>
          <p:cNvSpPr txBox="1"/>
          <p:nvPr/>
        </p:nvSpPr>
        <p:spPr>
          <a:xfrm>
            <a:off x="1156186" y="6139294"/>
            <a:ext cx="10148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汚すことなく依頼人まで荷を制し届けよ！！！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9B1976-7B5D-CDF4-CC8A-D29C693F6A32}"/>
              </a:ext>
            </a:extLst>
          </p:cNvPr>
          <p:cNvSpPr txBox="1"/>
          <p:nvPr/>
        </p:nvSpPr>
        <p:spPr>
          <a:xfrm>
            <a:off x="423993" y="2053727"/>
            <a:ext cx="2317268" cy="972235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ja-JP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lumMod val="60000"/>
                      <a:lumOff val="40000"/>
                      <a:alpha val="8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上昇速度</a:t>
            </a:r>
            <a:endParaRPr kumimoji="1" lang="ja-JP" alt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lumMod val="60000"/>
                    <a:lumOff val="40000"/>
                    <a:alpha val="8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41C989F2-351D-40C3-2331-29D5A4F54D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" y="3942543"/>
            <a:ext cx="861775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ロゴ&#10;&#10;自動的に生成された説明">
            <a:extLst>
              <a:ext uri="{FF2B5EF4-FFF2-40B4-BE49-F238E27FC236}">
                <a16:creationId xmlns:a16="http://schemas.microsoft.com/office/drawing/2014/main" id="{55EEDA81-0532-8935-8E92-A69A41B181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9" b="19802"/>
          <a:stretch/>
        </p:blipFill>
        <p:spPr>
          <a:xfrm flipH="1">
            <a:off x="9360397" y="2157305"/>
            <a:ext cx="2791925" cy="1471816"/>
          </a:xfrm>
          <a:prstGeom prst="rect">
            <a:avLst/>
          </a:prstGeom>
        </p:spPr>
      </p:pic>
      <p:pic>
        <p:nvPicPr>
          <p:cNvPr id="13" name="図 1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2EE52A16-CC24-E5A9-5C63-1E9455EC05A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0201603" y="1378824"/>
            <a:ext cx="814565" cy="8198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FECC977E-4FFF-A444-263B-763D10323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00767" y="2925047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80656622-8E0A-86DF-E4AF-03FEE2E45BC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7059637" y="1962526"/>
            <a:ext cx="1457750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A9A212B-7E30-2CC8-4B7D-45200F4B27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7643987" y="551406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C98F4DAB-BF3F-FD83-5828-F85B00D82A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46127" y="1744162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488D24A-B299-967A-16A6-F81C6BF9E41A}"/>
              </a:ext>
            </a:extLst>
          </p:cNvPr>
          <p:cNvSpPr txBox="1"/>
          <p:nvPr/>
        </p:nvSpPr>
        <p:spPr>
          <a:xfrm>
            <a:off x="131994" y="4608686"/>
            <a:ext cx="606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軽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9A47199-F5A3-81B4-C074-28BBBC4A1FA2}"/>
              </a:ext>
            </a:extLst>
          </p:cNvPr>
          <p:cNvSpPr txBox="1"/>
          <p:nvPr/>
        </p:nvSpPr>
        <p:spPr>
          <a:xfrm>
            <a:off x="4429632" y="4270131"/>
            <a:ext cx="8963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4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重</a:t>
            </a:r>
            <a:endParaRPr kumimoji="1" lang="ja-JP" altLang="en-US" sz="5400" b="1" dirty="0">
              <a:solidFill>
                <a:schemeClr val="bg1"/>
              </a:solidFill>
              <a:effectLst>
                <a:glow rad="889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27" name="図 26" descr="花, 挿絵 が含まれている画像&#10;&#10;自動的に生成された説明">
            <a:extLst>
              <a:ext uri="{FF2B5EF4-FFF2-40B4-BE49-F238E27FC236}">
                <a16:creationId xmlns:a16="http://schemas.microsoft.com/office/drawing/2014/main" id="{201087EF-400C-26C4-A18F-56DADB358DB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4" r="20977"/>
          <a:stretch/>
        </p:blipFill>
        <p:spPr>
          <a:xfrm>
            <a:off x="2786838" y="2702382"/>
            <a:ext cx="1288333" cy="1657395"/>
          </a:xfrm>
          <a:prstGeom prst="rect">
            <a:avLst/>
          </a:prstGeom>
          <a:effectLst>
            <a:glow rad="889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星: 4 pt 27">
            <a:extLst>
              <a:ext uri="{FF2B5EF4-FFF2-40B4-BE49-F238E27FC236}">
                <a16:creationId xmlns:a16="http://schemas.microsoft.com/office/drawing/2014/main" id="{8E9C3612-0733-BC6E-FF63-B92A621EE2CB}"/>
              </a:ext>
            </a:extLst>
          </p:cNvPr>
          <p:cNvSpPr/>
          <p:nvPr/>
        </p:nvSpPr>
        <p:spPr>
          <a:xfrm>
            <a:off x="2805910" y="3041350"/>
            <a:ext cx="403709" cy="455037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29" name="星: 4 pt 28">
            <a:extLst>
              <a:ext uri="{FF2B5EF4-FFF2-40B4-BE49-F238E27FC236}">
                <a16:creationId xmlns:a16="http://schemas.microsoft.com/office/drawing/2014/main" id="{CEE0116C-87D9-199B-D7A1-DDF2319F6120}"/>
              </a:ext>
            </a:extLst>
          </p:cNvPr>
          <p:cNvSpPr/>
          <p:nvPr/>
        </p:nvSpPr>
        <p:spPr>
          <a:xfrm>
            <a:off x="3115490" y="2861051"/>
            <a:ext cx="251309" cy="302089"/>
          </a:xfrm>
          <a:prstGeom prst="star4">
            <a:avLst>
              <a:gd name="adj" fmla="val 15691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pic>
        <p:nvPicPr>
          <p:cNvPr id="31" name="図 30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F43FAFAA-F3A6-C55B-C5E7-A9015338B1D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25" b="23971"/>
          <a:stretch/>
        </p:blipFill>
        <p:spPr>
          <a:xfrm rot="1969473">
            <a:off x="3563141" y="2587739"/>
            <a:ext cx="2859462" cy="1518491"/>
          </a:xfrm>
          <a:prstGeom prst="rect">
            <a:avLst/>
          </a:prstGeom>
          <a:effectLst>
            <a:glow rad="76200">
              <a:srgbClr val="7030A0">
                <a:alpha val="89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5" name="図 34" descr="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3FE5E9FD-400B-0B23-19DE-14DC8E65B8C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52" t="8573" r="13135" b="58433"/>
          <a:stretch/>
        </p:blipFill>
        <p:spPr>
          <a:xfrm rot="3602971">
            <a:off x="1212187" y="3583383"/>
            <a:ext cx="1338990" cy="8596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3FCE83F-BCB7-4657-DF27-3F7A6A6E2302}"/>
              </a:ext>
            </a:extLst>
          </p:cNvPr>
          <p:cNvSpPr txBox="1"/>
          <p:nvPr/>
        </p:nvSpPr>
        <p:spPr>
          <a:xfrm>
            <a:off x="2601299" y="-25458"/>
            <a:ext cx="6989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889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指南書③ 荷は己より大事に</a:t>
            </a:r>
          </a:p>
        </p:txBody>
      </p:sp>
      <p:sp>
        <p:nvSpPr>
          <p:cNvPr id="2" name="乗算記号 1">
            <a:extLst>
              <a:ext uri="{FF2B5EF4-FFF2-40B4-BE49-F238E27FC236}">
                <a16:creationId xmlns:a16="http://schemas.microsoft.com/office/drawing/2014/main" id="{27DC35F9-0972-42D9-1A58-D7D37ADB9439}"/>
              </a:ext>
            </a:extLst>
          </p:cNvPr>
          <p:cNvSpPr/>
          <p:nvPr/>
        </p:nvSpPr>
        <p:spPr>
          <a:xfrm>
            <a:off x="9741911" y="1994480"/>
            <a:ext cx="1714405" cy="1649151"/>
          </a:xfrm>
          <a:prstGeom prst="mathMultiply">
            <a:avLst>
              <a:gd name="adj1" fmla="val 6520"/>
            </a:avLst>
          </a:prstGeom>
          <a:solidFill>
            <a:srgbClr val="FF0000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10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ED3A126-96BD-4423-A522-D9AFDB5AAB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5" t="7943" r="34324" b="22565"/>
          <a:stretch/>
        </p:blipFill>
        <p:spPr>
          <a:xfrm rot="208969">
            <a:off x="10234902" y="752980"/>
            <a:ext cx="1589567" cy="3452331"/>
          </a:xfrm>
          <a:prstGeom prst="rect">
            <a:avLst/>
          </a:prstGeom>
          <a:effectLst>
            <a:glow rad="127000">
              <a:srgbClr val="92D05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BABE91-5FDD-2310-4C7A-AE753C8F710E}"/>
              </a:ext>
            </a:extLst>
          </p:cNvPr>
          <p:cNvSpPr txBox="1"/>
          <p:nvPr/>
        </p:nvSpPr>
        <p:spPr>
          <a:xfrm rot="397059">
            <a:off x="2324207" y="1087133"/>
            <a:ext cx="4476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を攻めて</a:t>
            </a:r>
            <a:r>
              <a:rPr kumimoji="1" lang="en-US" altLang="ja-JP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near-miss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！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E9CBD34-429F-0A0C-2B5F-20F2172C514B}"/>
              </a:ext>
            </a:extLst>
          </p:cNvPr>
          <p:cNvSpPr txBox="1"/>
          <p:nvPr/>
        </p:nvSpPr>
        <p:spPr>
          <a:xfrm>
            <a:off x="7542159" y="498863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自分自身を</a:t>
            </a:r>
            <a:r>
              <a:rPr lang="ja-JP" altLang="en-US" sz="2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浮かしたり</a:t>
            </a:r>
            <a:r>
              <a:rPr lang="en-US" altLang="ja-JP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…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33FD25E-185F-9A9A-E009-576E5E748225}"/>
              </a:ext>
            </a:extLst>
          </p:cNvPr>
          <p:cNvSpPr txBox="1"/>
          <p:nvPr/>
        </p:nvSpPr>
        <p:spPr>
          <a:xfrm>
            <a:off x="7528283" y="5572485"/>
            <a:ext cx="4134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一息の間に華麗にキメろ</a:t>
            </a:r>
            <a:endParaRPr kumimoji="1" lang="ja-JP" altLang="en-US" sz="28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96663C-9DAB-851E-0B4C-A5B7D9A3D808}"/>
              </a:ext>
            </a:extLst>
          </p:cNvPr>
          <p:cNvSpPr txBox="1"/>
          <p:nvPr/>
        </p:nvSpPr>
        <p:spPr>
          <a:xfrm>
            <a:off x="206817" y="6027003"/>
            <a:ext cx="114698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届けるだけで終わるべからず、</a:t>
            </a:r>
            <a:r>
              <a:rPr kumimoji="1" lang="ja-JP" altLang="en-US" sz="48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娯楽すらも提供</a:t>
            </a:r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すべし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E15AA2-9757-24E6-7C74-C231B3017B7B}"/>
              </a:ext>
            </a:extLst>
          </p:cNvPr>
          <p:cNvSpPr txBox="1"/>
          <p:nvPr/>
        </p:nvSpPr>
        <p:spPr>
          <a:xfrm>
            <a:off x="2596485" y="0"/>
            <a:ext cx="6999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指南書④ 常にワザを磨くべし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2402451-3826-0B9D-4C51-9CABAEFDCF79}"/>
              </a:ext>
            </a:extLst>
          </p:cNvPr>
          <p:cNvSpPr txBox="1"/>
          <p:nvPr/>
        </p:nvSpPr>
        <p:spPr>
          <a:xfrm rot="21156131">
            <a:off x="257758" y="4993123"/>
            <a:ext cx="6327373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r>
              <a:rPr kumimoji="1" lang="en-US" altLang="ja-JP" sz="7200" b="1" dirty="0">
                <a:gradFill>
                  <a:gsLst>
                    <a:gs pos="26000">
                      <a:srgbClr val="FF0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101600">
                    <a:srgbClr val="FFC000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SUGOI YABAI</a:t>
            </a:r>
            <a:endParaRPr kumimoji="1" lang="ja-JP" altLang="en-US" sz="7200" b="1" dirty="0">
              <a:gradFill>
                <a:gsLst>
                  <a:gs pos="26000">
                    <a:srgbClr val="FF0000"/>
                  </a:gs>
                  <a:gs pos="100000">
                    <a:srgbClr val="FFFF00"/>
                  </a:gs>
                </a:gsLst>
                <a:lin ang="5400000" scaled="1"/>
              </a:gradFill>
              <a:effectLst>
                <a:glow rad="101600">
                  <a:srgbClr val="FFC000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トライアルズ フュージョン』クラッシュしまくり！ リトライが楽しい新感覚のバイクゲーム - ファミ通.com">
            <a:extLst>
              <a:ext uri="{FF2B5EF4-FFF2-40B4-BE49-F238E27FC236}">
                <a16:creationId xmlns:a16="http://schemas.microsoft.com/office/drawing/2014/main" id="{547E26E1-28EF-5427-237B-12EA9E111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47" t="23733" r="25205" b="17600"/>
          <a:stretch/>
        </p:blipFill>
        <p:spPr bwMode="auto">
          <a:xfrm rot="20875294">
            <a:off x="6977919" y="1188888"/>
            <a:ext cx="3408827" cy="3060987"/>
          </a:xfrm>
          <a:prstGeom prst="rect">
            <a:avLst/>
          </a:prstGeom>
          <a:noFill/>
          <a:effectLst>
            <a:glow rad="127000">
              <a:srgbClr val="FFFF00"/>
            </a:glow>
            <a:outerShdw blurRad="50800" dist="38100" dir="2700000" algn="tl" rotWithShape="0">
              <a:prstClr val="black">
                <a:alpha val="4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C8A77110-A2FA-7A54-47F2-7CBB072A55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2468" y="3661339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図 2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7F6D8EC7-9437-2DC9-E07B-C1167EE919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1039201" y="2993652"/>
            <a:ext cx="869935" cy="337439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図 3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815F820F-C7DF-46BC-1603-51EFC2E458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1256466" y="1518224"/>
            <a:ext cx="1059112" cy="106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80DF468F-0032-62A2-125A-392D29EC40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68836" y="1992969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図 12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880952FF-EA5A-8D73-7DBF-27020B7FB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24206" flipH="1">
            <a:off x="3820004" y="3260485"/>
            <a:ext cx="1325701" cy="16491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48467D-A166-EE88-6589-025935395019}"/>
              </a:ext>
            </a:extLst>
          </p:cNvPr>
          <p:cNvSpPr txBox="1"/>
          <p:nvPr/>
        </p:nvSpPr>
        <p:spPr>
          <a:xfrm>
            <a:off x="7865368" y="4630367"/>
            <a:ext cx="3460297" cy="584775"/>
          </a:xfrm>
          <a:prstGeom prst="rect">
            <a:avLst/>
          </a:prstGeom>
          <a:noFill/>
        </p:spPr>
        <p:txBody>
          <a:bodyPr wrap="square">
            <a:prstTxWarp prst="textArchUp">
              <a:avLst/>
            </a:prstTxWarp>
            <a:spAutoFit/>
          </a:bodyPr>
          <a:lstStyle/>
          <a:p>
            <a:pPr algn="ctr"/>
            <a:r>
              <a:rPr kumimoji="1" lang="ja-JP" altLang="en-US" sz="32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荷物を</a:t>
            </a:r>
            <a:r>
              <a:rPr kumimoji="1" lang="ja-JP" altLang="en-US" sz="3200" b="1" dirty="0">
                <a:solidFill>
                  <a:srgbClr val="FF0000"/>
                </a:solidFill>
                <a:effectLst>
                  <a:glow rad="101600"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回したり</a:t>
            </a:r>
            <a:endParaRPr kumimoji="1" lang="en-US" altLang="ja-JP" sz="3200" b="1" dirty="0">
              <a:solidFill>
                <a:srgbClr val="FF0000"/>
              </a:solidFill>
              <a:effectLst>
                <a:glow rad="101600"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pic>
        <p:nvPicPr>
          <p:cNvPr id="18" name="図 17" descr="斧, 傘 が含まれている画像&#10;&#10;自動的に生成された説明">
            <a:extLst>
              <a:ext uri="{FF2B5EF4-FFF2-40B4-BE49-F238E27FC236}">
                <a16:creationId xmlns:a16="http://schemas.microsoft.com/office/drawing/2014/main" id="{F9D2B96D-70F8-F85D-DA1F-2B04A63FCC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644733">
            <a:off x="4480593" y="2960776"/>
            <a:ext cx="578634" cy="224446"/>
          </a:xfrm>
          <a:prstGeom prst="rect">
            <a:avLst/>
          </a:prstGeom>
          <a:effectLst>
            <a:glow rad="63500">
              <a:schemeClr val="accent5">
                <a:lumMod val="60000"/>
                <a:lumOff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図 18" descr="時計, 挿絵 が含まれている画像&#10;&#10;自動的に生成された説明">
            <a:extLst>
              <a:ext uri="{FF2B5EF4-FFF2-40B4-BE49-F238E27FC236}">
                <a16:creationId xmlns:a16="http://schemas.microsoft.com/office/drawing/2014/main" id="{3EE8C86E-8A0C-9690-1104-621C0851A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7412" y="1641254"/>
            <a:ext cx="1598588" cy="9031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図 19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943E0B43-9463-244F-499A-D7BABE37C5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 rot="1564514">
            <a:off x="4661100" y="2550731"/>
            <a:ext cx="513709" cy="5170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B580CC2-9267-395B-CA57-98B067E98C6C}"/>
              </a:ext>
            </a:extLst>
          </p:cNvPr>
          <p:cNvSpPr txBox="1"/>
          <p:nvPr/>
        </p:nvSpPr>
        <p:spPr>
          <a:xfrm rot="397059">
            <a:off x="-24104" y="579739"/>
            <a:ext cx="27788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GIRIGIRI</a:t>
            </a:r>
            <a:endParaRPr kumimoji="1" lang="ja-JP" altLang="en-US" sz="4400" b="1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9174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5C6E1A5-A931-C875-1B8C-C159A94C59C5}"/>
              </a:ext>
            </a:extLst>
          </p:cNvPr>
          <p:cNvSpPr txBox="1"/>
          <p:nvPr/>
        </p:nvSpPr>
        <p:spPr>
          <a:xfrm>
            <a:off x="3072385" y="86218"/>
            <a:ext cx="5578158" cy="830997"/>
          </a:xfrm>
          <a:prstGeom prst="rect">
            <a:avLst/>
          </a:prstGeom>
          <a:noFill/>
        </p:spPr>
        <p:txBody>
          <a:bodyPr wrap="none" rtlCol="0">
            <a:prstTxWarp prst="textInflate">
              <a:avLst/>
            </a:prstTxWarp>
            <a:spAutoFit/>
          </a:bodyPr>
          <a:lstStyle/>
          <a:p>
            <a:pPr algn="ctr"/>
            <a:r>
              <a:rPr kumimoji="1" lang="ja-JP" altLang="en-US" sz="4800" b="1" dirty="0">
                <a:solidFill>
                  <a:srgbClr val="FFFF00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アピールポイント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B40943-FDB0-6EAD-9905-9D385E4D0A66}"/>
              </a:ext>
            </a:extLst>
          </p:cNvPr>
          <p:cNvSpPr txBox="1"/>
          <p:nvPr/>
        </p:nvSpPr>
        <p:spPr>
          <a:xfrm>
            <a:off x="1874725" y="1353991"/>
            <a:ext cx="5382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荷物ともに心</a:t>
            </a:r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も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揺れる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F00805-9CD4-E6F8-DA3F-14EF5CCFBD95}"/>
              </a:ext>
            </a:extLst>
          </p:cNvPr>
          <p:cNvSpPr txBox="1"/>
          <p:nvPr/>
        </p:nvSpPr>
        <p:spPr>
          <a:xfrm>
            <a:off x="1649962" y="3652238"/>
            <a:ext cx="5900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すいとんの術で先に進む</a:t>
            </a:r>
            <a:endParaRPr kumimoji="1" lang="ja-JP" altLang="en-US" sz="36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675E3E6-93D1-68E1-C262-4112518D5A7B}"/>
              </a:ext>
            </a:extLst>
          </p:cNvPr>
          <p:cNvSpPr txBox="1"/>
          <p:nvPr/>
        </p:nvSpPr>
        <p:spPr>
          <a:xfrm>
            <a:off x="3241520" y="5842337"/>
            <a:ext cx="57089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6000" b="1" dirty="0">
                <a:solidFill>
                  <a:schemeClr val="bg1"/>
                </a:solidFill>
                <a:effectLst>
                  <a:glow rad="101600">
                    <a:schemeClr val="tx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フォントポにほんご" panose="02000600000000000000" pitchFamily="50" charset="-128"/>
                <a:ea typeface="フォントポにほんご" panose="02000600000000000000" pitchFamily="50" charset="-128"/>
              </a:rPr>
              <a:t>Love SUITON</a:t>
            </a:r>
            <a:endParaRPr kumimoji="1" lang="ja-JP" altLang="en-US" sz="6000" b="1" dirty="0">
              <a:solidFill>
                <a:schemeClr val="bg1"/>
              </a:solidFill>
              <a:effectLst>
                <a:glow rad="101600">
                  <a:schemeClr val="tx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フォントポにほんご" panose="02000600000000000000" pitchFamily="50" charset="-128"/>
              <a:ea typeface="フォントポにほんご" panose="02000600000000000000" pitchFamily="50" charset="-128"/>
            </a:endParaRPr>
          </a:p>
        </p:txBody>
      </p:sp>
      <p:sp>
        <p:nvSpPr>
          <p:cNvPr id="8" name="加算記号 7">
            <a:extLst>
              <a:ext uri="{FF2B5EF4-FFF2-40B4-BE49-F238E27FC236}">
                <a16:creationId xmlns:a16="http://schemas.microsoft.com/office/drawing/2014/main" id="{74BDF7A0-687F-4C11-2056-3C472F85F9FE}"/>
              </a:ext>
            </a:extLst>
          </p:cNvPr>
          <p:cNvSpPr/>
          <p:nvPr/>
        </p:nvSpPr>
        <p:spPr>
          <a:xfrm>
            <a:off x="5353457" y="2223560"/>
            <a:ext cx="1485086" cy="1419339"/>
          </a:xfrm>
          <a:prstGeom prst="mathPlus">
            <a:avLst>
              <a:gd name="adj1" fmla="val 1596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次の値と等しい 8">
            <a:extLst>
              <a:ext uri="{FF2B5EF4-FFF2-40B4-BE49-F238E27FC236}">
                <a16:creationId xmlns:a16="http://schemas.microsoft.com/office/drawing/2014/main" id="{8B50BC1E-AC68-FEBB-DF80-22998A3C9F3D}"/>
              </a:ext>
            </a:extLst>
          </p:cNvPr>
          <p:cNvSpPr/>
          <p:nvPr/>
        </p:nvSpPr>
        <p:spPr>
          <a:xfrm rot="5400000">
            <a:off x="5181597" y="4741734"/>
            <a:ext cx="1828800" cy="1099226"/>
          </a:xfrm>
          <a:prstGeom prst="mathEqual">
            <a:avLst>
              <a:gd name="adj1" fmla="val 18201"/>
              <a:gd name="adj2" fmla="val 1176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193E992B-4CC8-5863-6BF4-52017F5B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84644">
            <a:off x="462110" y="3915108"/>
            <a:ext cx="2084923" cy="25936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図 9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F69B8F52-C205-135A-AFBC-1B8B1F5BC9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541">
            <a:off x="9142516" y="156542"/>
            <a:ext cx="1842153" cy="1381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図 11" descr="レゴ が含まれている画像&#10;&#10;自動的に生成された説明">
            <a:extLst>
              <a:ext uri="{FF2B5EF4-FFF2-40B4-BE49-F238E27FC236}">
                <a16:creationId xmlns:a16="http://schemas.microsoft.com/office/drawing/2014/main" id="{72128C60-8357-943B-D75E-F0A7270E79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8" b="20213"/>
          <a:stretch/>
        </p:blipFill>
        <p:spPr>
          <a:xfrm>
            <a:off x="8073248" y="4538879"/>
            <a:ext cx="3980688" cy="23346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図 10" descr="シャツ, 消火栓, 部屋 が含まれている画像&#10;&#10;自動的に生成された説明">
            <a:extLst>
              <a:ext uri="{FF2B5EF4-FFF2-40B4-BE49-F238E27FC236}">
                <a16:creationId xmlns:a16="http://schemas.microsoft.com/office/drawing/2014/main" id="{DB103424-96E0-77BB-D03D-6E057D1104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0"/>
          <a:stretch/>
        </p:blipFill>
        <p:spPr>
          <a:xfrm>
            <a:off x="372374" y="612423"/>
            <a:ext cx="1277588" cy="28165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図 13" descr="ネックレス, 挿絵, 結び目 が含まれている画像&#10;&#10;自動的に生成された説明">
            <a:extLst>
              <a:ext uri="{FF2B5EF4-FFF2-40B4-BE49-F238E27FC236}">
                <a16:creationId xmlns:a16="http://schemas.microsoft.com/office/drawing/2014/main" id="{9FFBB312-82F1-BE25-2D19-8CA95A0F4D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07421">
            <a:off x="10123232" y="1773026"/>
            <a:ext cx="2019549" cy="1061749"/>
          </a:xfrm>
          <a:prstGeom prst="rect">
            <a:avLst/>
          </a:prstGeom>
          <a:effectLst>
            <a:glow rad="76200">
              <a:schemeClr val="tx1">
                <a:lumMod val="65000"/>
                <a:lumOff val="35000"/>
                <a:alpha val="93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図 14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3D57B95B-3314-3FE7-8F28-DD178837B5B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70" r="8970"/>
          <a:stretch/>
        </p:blipFill>
        <p:spPr>
          <a:xfrm>
            <a:off x="1320717" y="1180220"/>
            <a:ext cx="642570" cy="6467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1ADA344-B0A4-3F3E-847C-8CB007BC2A69}"/>
              </a:ext>
            </a:extLst>
          </p:cNvPr>
          <p:cNvSpPr txBox="1"/>
          <p:nvPr/>
        </p:nvSpPr>
        <p:spPr>
          <a:xfrm>
            <a:off x="6920513" y="1261658"/>
            <a:ext cx="2405419" cy="985785"/>
          </a:xfrm>
          <a:prstGeom prst="rect">
            <a:avLst/>
          </a:prstGeom>
          <a:noFill/>
        </p:spPr>
        <p:txBody>
          <a:bodyPr wrap="none" rtlCol="0">
            <a:prstTxWarp prst="textWave1">
              <a:avLst>
                <a:gd name="adj1" fmla="val 11652"/>
                <a:gd name="adj2" fmla="val -760"/>
              </a:avLst>
            </a:prstTxWarp>
            <a:spAutoFit/>
          </a:bodyPr>
          <a:lstStyle/>
          <a:p>
            <a:pPr algn="ctr"/>
            <a:r>
              <a:rPr kumimoji="1" lang="ja-JP" altLang="en-US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rgbClr val="FFFF00"/>
                  </a:glow>
                  <a:outerShdw dist="38100" dir="2700000" algn="tl" rotWithShape="0">
                    <a:schemeClr val="accent2"/>
                  </a:outerShdw>
                </a:effectLst>
              </a:rPr>
              <a:t>ハラハラ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B438CBF6-E1CF-BF33-C81F-CC5491555DF4}"/>
              </a:ext>
            </a:extLst>
          </p:cNvPr>
          <p:cNvSpPr txBox="1"/>
          <p:nvPr/>
        </p:nvSpPr>
        <p:spPr>
          <a:xfrm>
            <a:off x="7481369" y="3568953"/>
            <a:ext cx="2262158" cy="923330"/>
          </a:xfrm>
          <a:prstGeom prst="rect">
            <a:avLst/>
          </a:prstGeom>
          <a:noFill/>
          <a:effectLst>
            <a:glow rad="101600">
              <a:srgbClr val="00B0F0">
                <a:alpha val="60000"/>
              </a:srgbClr>
            </a:glow>
          </a:effectLst>
        </p:spPr>
        <p:txBody>
          <a:bodyPr wrap="none" rtlCol="0">
            <a:prstTxWarp prst="textCanDown">
              <a:avLst>
                <a:gd name="adj" fmla="val 7354"/>
              </a:avLst>
            </a:prstTxWarp>
            <a:spAutoFit/>
          </a:bodyPr>
          <a:lstStyle/>
          <a:p>
            <a:pPr algn="ctr"/>
            <a:r>
              <a:rPr lang="ja-JP" alt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76200">
                    <a:schemeClr val="accent4">
                      <a:satMod val="175000"/>
                      <a:alpha val="63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楽しさ</a:t>
            </a:r>
            <a:endParaRPr kumimoji="1" lang="ja-JP" altLang="en-US" sz="5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76200">
                  <a:schemeClr val="accent4">
                    <a:satMod val="175000"/>
                    <a:alpha val="63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8850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436</Words>
  <Application>Microsoft Office PowerPoint</Application>
  <PresentationFormat>ワイド画面</PresentationFormat>
  <Paragraphs>97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HGS創英ﾌﾟﾚｾﾞﾝｽEB</vt:lpstr>
      <vt:lpstr>フォントポにほんご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伊吹 奥定</dc:creator>
  <cp:lastModifiedBy>伊吹 奥定</cp:lastModifiedBy>
  <cp:revision>9</cp:revision>
  <dcterms:created xsi:type="dcterms:W3CDTF">2024-05-07T00:20:46Z</dcterms:created>
  <dcterms:modified xsi:type="dcterms:W3CDTF">2024-05-09T08:00:46Z</dcterms:modified>
</cp:coreProperties>
</file>

<file path=docProps/thumbnail.jpeg>
</file>